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26"/>
  </p:notesMasterIdLst>
  <p:sldIdLst>
    <p:sldId id="440" r:id="rId3"/>
    <p:sldId id="441" r:id="rId4"/>
    <p:sldId id="337" r:id="rId5"/>
    <p:sldId id="338" r:id="rId6"/>
    <p:sldId id="339" r:id="rId7"/>
    <p:sldId id="341" r:id="rId8"/>
    <p:sldId id="340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448" r:id="rId23"/>
    <p:sldId id="447" r:id="rId24"/>
    <p:sldId id="446" r:id="rId2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65" d="100"/>
          <a:sy n="65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4A006E-A748-41E2-A118-02A48D38792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4DAFAA0-D0A6-4EE4-90E0-6817CA8C5B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D4CDABB2-C7F6-4641-A421-F297991424A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8FF111-09A5-401F-88EB-0552BE2F83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F27AE43-49D8-4522-9E73-65AC09DA85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AEFE3F1-D71F-4702-9628-E86ACBBA1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C89F103-7851-45AE-A7B3-3E6FF6F69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924AC-9E1C-4847-B893-704AFF525E0F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67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2FFF6561-CABF-4AE3-8A8A-9AA4A78268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45C121-A886-47FE-BE7A-8C92EF9474BD}" type="slidenum">
              <a:rPr lang="en-US" altLang="en-US" sz="1300"/>
              <a:pPr eaLnBrk="1" hangingPunct="1"/>
              <a:t>11</a:t>
            </a:fld>
            <a:endParaRPr lang="en-US" altLang="en-US" sz="1300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DD52BEE5-CC68-4365-87F7-6C25BA214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8742A96-9AA9-424A-926C-C90567FC1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A7636907-7E65-40B3-8E3F-DCD473F8A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DDE651-1E93-46EF-B493-21061667BB7B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5894867D-3B6E-435C-94FE-F4F7E4CC3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C2120758-B9E9-4CDE-9208-4BD6ED58E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55DA8A73-F352-426A-A3D8-FB82840E13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9A161C-63F0-4963-B0BE-D52C7EAFC138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9D09EA6-D9E5-4E99-B40C-961C411EB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2361B421-B517-4BC0-AC65-3C9FC4EFB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14AC2241-9562-4D6E-93CA-FCE6A9295E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99DC58-9CCE-45B9-9147-F77CF8C3F018}" type="slidenum">
              <a:rPr lang="en-US" altLang="en-US" sz="1300"/>
              <a:pPr eaLnBrk="1" hangingPunct="1"/>
              <a:t>14</a:t>
            </a:fld>
            <a:endParaRPr lang="en-US" altLang="en-US" sz="1300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38F0D61B-F612-4085-8A11-76E6718A98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11E15DE8-C0C0-40AA-92FD-D5849E716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5637CB89-0477-47AA-8BCB-B2C7889D40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6B7F47-36AA-4284-9146-D490B1EC62AE}" type="slidenum">
              <a:rPr lang="en-US" altLang="en-US" sz="1300"/>
              <a:pPr eaLnBrk="1" hangingPunct="1"/>
              <a:t>15</a:t>
            </a:fld>
            <a:endParaRPr lang="en-US" altLang="en-US" sz="1300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F67A2542-C63E-4800-BEDC-89ABDDC1A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93CBE55F-D8AA-4CEA-AA1E-5E7E19555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C49B49DF-87CB-4CA5-8AA0-4CB1308E3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E200CD-5051-4ED8-AC2E-A8E14163B9C7}" type="slidenum">
              <a:rPr lang="en-US" altLang="en-US" sz="1300"/>
              <a:pPr eaLnBrk="1" hangingPunct="1"/>
              <a:t>16</a:t>
            </a:fld>
            <a:endParaRPr lang="en-US" altLang="en-US" sz="1300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2D05384F-B3B6-4ED2-8840-00E8603BC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40977964-9565-4A0C-ADCF-1C360551D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DF1B60C0-02EE-423A-B678-F8E9EA2EC1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1A84DB-19F9-46C1-A50B-472510E5D025}" type="slidenum">
              <a:rPr lang="en-US" altLang="en-US" sz="1300"/>
              <a:pPr eaLnBrk="1" hangingPunct="1"/>
              <a:t>17</a:t>
            </a:fld>
            <a:endParaRPr lang="en-US" altLang="en-US" sz="1300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0C56AADC-1EDC-4717-9ADC-21DEB3197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F17B6EAE-EDEE-4E4F-8DB2-ABC52D189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57E94D42-0DD9-4641-BD2B-4FCAFD39CD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5453DE-7960-4C84-B743-D8E58A44865C}" type="slidenum">
              <a:rPr lang="en-US" altLang="en-US" sz="1300"/>
              <a:pPr eaLnBrk="1" hangingPunct="1"/>
              <a:t>18</a:t>
            </a:fld>
            <a:endParaRPr lang="en-US" altLang="en-US" sz="1300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33280F2B-DB8E-4571-8CF5-259AA4E3F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0518263B-0C2E-47E1-81E5-6BCE3D7D06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406AA4F0-FF01-47D2-BA91-599616ED6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D4FC50-DF99-44EA-B36E-C061D58C4F3F}" type="slidenum">
              <a:rPr lang="en-US" altLang="en-US" sz="1300"/>
              <a:pPr eaLnBrk="1" hangingPunct="1"/>
              <a:t>19</a:t>
            </a:fld>
            <a:endParaRPr lang="en-US" altLang="en-US" sz="1300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1ACFDC74-63F8-4717-B67A-5DD9A7269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58A16D03-00B2-4DC4-9A47-089678346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180A13AF-807A-4C58-8F10-EFB7F7B349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79228F-DE94-4024-A1B8-4F825B0CBED2}" type="slidenum">
              <a:rPr lang="en-US" altLang="en-US" sz="1300"/>
              <a:pPr eaLnBrk="1" hangingPunct="1"/>
              <a:t>20</a:t>
            </a:fld>
            <a:endParaRPr lang="en-US" altLang="en-US" sz="1300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950C8EF4-28DC-4735-80F2-FC9123CD4A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F3D87E33-5E8C-4353-92D4-4124319EB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E5C4029B-B454-4D55-AA65-9997E64693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7274EE-125F-4E88-A29F-2F7C62795AFE}" type="slidenum">
              <a:rPr lang="en-US" altLang="en-US" sz="1300"/>
              <a:pPr eaLnBrk="1" hangingPunct="1"/>
              <a:t>3</a:t>
            </a:fld>
            <a:endParaRPr lang="en-US" altLang="en-US" sz="1300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AC1488E-2928-4B4E-8717-6EAAE3DFE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3C9A4396-4B93-4E93-8D74-383453DDD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9711097D-7532-4216-9847-B9F8EDACB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54C68E5-1DDC-4973-82CE-CAD4A75B7FDB}" type="slidenum">
              <a:rPr lang="en-US" altLang="en-US" sz="1300"/>
              <a:pPr eaLnBrk="1" hangingPunct="1"/>
              <a:t>23</a:t>
            </a:fld>
            <a:endParaRPr lang="en-US" altLang="en-US" sz="1300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3E92D8E7-9DD1-41D7-BDBF-372D7C62E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CCBD80D2-9F5B-4AED-833D-BC2DDC5B0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F6E6548C-00D0-43A8-A265-45B903646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74CC9F-4ECE-43DF-A8F7-E63B64C71C36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CF6AC88-56F8-43B6-9FDE-AB614E9B3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798F481D-A8FF-4202-874F-6B3533AFB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8E5B2D4E-837A-4356-8F7E-79D2CF9264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705622-2BCE-415D-9369-029C04FE4738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52D087FD-1FE5-4F41-9E75-63CE1A4BB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E58B2F6C-0757-45A8-924D-5ED72EDC2E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FC6EBD78-85DB-4442-9873-20B3D6161A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8D8B57-1052-403D-A938-D9A307839C69}" type="slidenum">
              <a:rPr lang="en-US" altLang="en-US" sz="1300"/>
              <a:pPr eaLnBrk="1" hangingPunct="1"/>
              <a:t>6</a:t>
            </a:fld>
            <a:endParaRPr lang="en-US" altLang="en-US" sz="1300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3B5D5806-C24E-496B-8394-41C215F04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8C459FE-57AE-4F90-9C34-C9A7EDB3F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D35207C7-4FA5-4193-8BB3-289890131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2654D0-7F78-4842-938F-30FBDA8E429E}" type="slidenum">
              <a:rPr lang="en-US" altLang="en-US" sz="1300"/>
              <a:pPr eaLnBrk="1" hangingPunct="1"/>
              <a:t>7</a:t>
            </a:fld>
            <a:endParaRPr lang="en-US" altLang="en-US" sz="1300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2DBF51B-2F96-480A-9DCC-BB570352B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0FABF57-CEB4-4B4A-8038-FD217F88D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EA48047-4928-476D-BBAF-B5810A886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68CBC3-2E66-468C-B10C-0D9CC5C7EBE3}" type="slidenum">
              <a:rPr lang="en-US" altLang="en-US" sz="1300"/>
              <a:pPr eaLnBrk="1" hangingPunct="1"/>
              <a:t>8</a:t>
            </a:fld>
            <a:endParaRPr lang="en-US" altLang="en-US" sz="1300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1A145BB0-8211-461A-B85F-D4EDBFC3F6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3D8C20B7-9CC3-406B-838D-4446D6426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692AF2DD-6F35-419D-811F-BAAB32FE4F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DDBC8C-20EF-41D6-BFC0-B4627DBDD8E2}" type="slidenum">
              <a:rPr lang="en-US" altLang="en-US" sz="1300"/>
              <a:pPr eaLnBrk="1" hangingPunct="1"/>
              <a:t>9</a:t>
            </a:fld>
            <a:endParaRPr lang="en-US" altLang="en-US" sz="1300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CF5DD334-8DAC-44A0-A500-12CF47576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438B1C3-A250-49E6-AEC2-801CA5E10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52E7CC5F-3490-4F87-BECE-569F5BDAB4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023E2C-D6A8-4207-A963-F10BE91B949B}" type="slidenum">
              <a:rPr lang="en-US" altLang="en-US" sz="1300"/>
              <a:pPr eaLnBrk="1" hangingPunct="1"/>
              <a:t>10</a:t>
            </a:fld>
            <a:endParaRPr lang="en-US" altLang="en-US" sz="1300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58DB9003-B6A9-43D8-B903-26E7871AD8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8A37389-03E4-43E3-9949-53A71DEF7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88247-8AE7-48C2-AE8D-61EFF2F1D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9BF9DB-6FB0-48BD-ACDF-2FFE213C6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F118E-93E8-4794-ADE3-B2A3EA043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DC0AF-9119-40CA-930A-A1900EAFF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91F489-459C-4618-9A88-8A00889A9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5D3F71-FBFF-48F4-93C1-FA13BA363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28F906-D64D-4114-9D09-E229F64B1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35DC9-898D-4F56-BCEC-F9310200B2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892A4A-35E0-45AD-845F-6CA8C7C1D6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449EB-31F8-4812-8D1F-8F67F1925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453A9-DA4B-4B31-8F42-E9E00F70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C9FDC-5F8F-4D7A-8761-9554EB74C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A4A91-1608-4BA3-98CF-6F7FE8D80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3A5CD1-CF2B-4939-972A-D0EE11D12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CD0BD2-73B8-41D0-A116-1FC667C90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84437" y="589597"/>
            <a:ext cx="4175125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82CB-6B8F-4D6A-A540-B3C21A33D2AE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2035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5AC3-B7CB-494A-A55E-3FE967E4EBA0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39412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15F8-3A60-4805-8F0C-C628542134BC}" type="datetime1">
              <a:rPr lang="en-US" smtClean="0"/>
              <a:t>11-Feb-23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43816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80299-8654-4974-A42E-FBD54F4FBC9E}" type="datetime1">
              <a:rPr lang="en-US" smtClean="0"/>
              <a:t>11-Feb-23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859739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46300" y="673100"/>
            <a:ext cx="485140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60400" y="4965700"/>
            <a:ext cx="78232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EB58D-675E-4FA4-8914-98D3D88BE9BD}" type="datetime1">
              <a:rPr lang="en-US" smtClean="0"/>
              <a:t>11-Feb-23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46318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F28F7-7429-4C84-93BD-FC4D82BA0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FDBEF-772F-45C2-ACC3-3B2482DEF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3642F4-5B8B-46EE-BE46-FF6C83360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CACAB-58D9-412F-8C3D-6D2442772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77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EF246C-C94D-45DA-BED5-A87619A019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3849A-6ADC-4E2F-B7F1-A577D743D1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C0F2-4A5B-4916-81CD-920682B07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6136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0A551C-F983-4019-A463-2FFB0532D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A3B98-DA45-4320-96BB-1F329213E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C150FB-4DAB-4469-8BAF-D41562D61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0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46D3E-35E1-4FAF-8CFA-72511D458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39CD02-F6ED-4219-8F80-26B9C2BADE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F83B-D42D-4ED5-A8B5-6B11765050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16F189-94E1-4F24-87B3-6566D36EB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A1DCE8-98B0-4BB2-9E6E-38A4FC61D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C74299-2B55-41FF-BA8B-076EC8D8D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2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528E76-A2DE-4691-A072-DF21BB734E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677AB5-EA10-405C-BD94-51823EEBF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08E6D-7FDD-4764-9AC8-2E6DC2B41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09F440-35AE-4E39-9244-CD687F0D82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FF1F4A-1549-4948-AE0F-107BF5F9F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3ED67-1638-4A0F-A7EA-47036C357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8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78996-905E-43D9-B6DB-742E6AE69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4547B8-6A18-43D1-A0C7-3D75004B5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90588-6CA5-46D1-9660-FE6164428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DB65D-6DFD-47EB-9DCF-5C8ADF9AE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E7C12C-E231-4328-9480-F690F2175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10ED96-E4CC-418D-80F3-F58A0A800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7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1ED0BCE-5F7A-4744-8909-BF3075647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başlık stili için tıklatın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EA514E3-760A-48C9-9212-224FDCBC6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Asıl metin stillerini düzenlemek için tıklatın</a:t>
            </a:r>
          </a:p>
          <a:p>
            <a:pPr lvl="1"/>
            <a:r>
              <a:rPr lang="en-US" altLang="en-US"/>
              <a:t>İkinci düzey</a:t>
            </a:r>
          </a:p>
          <a:p>
            <a:pPr lvl="2"/>
            <a:r>
              <a:rPr lang="en-US" altLang="en-US"/>
              <a:t>Üçüncü düzey</a:t>
            </a:r>
          </a:p>
          <a:p>
            <a:pPr lvl="3"/>
            <a:r>
              <a:rPr lang="en-US" altLang="en-US"/>
              <a:t>Dördüncü düzey</a:t>
            </a:r>
          </a:p>
          <a:p>
            <a:pPr lvl="4"/>
            <a:r>
              <a:rPr lang="en-US" altLang="en-US"/>
              <a:t>Beşinci düzey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CA76538A-B0F7-4A29-95F7-1544B22DDE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5231930-6445-49E7-A077-BD446674BB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5DAE6AB-FFBE-4BC9-B58F-802BE607FB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tr-TR"/>
              <a:t>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868" y="589597"/>
            <a:ext cx="7434262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45920"/>
            <a:ext cx="8072119" cy="290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674-A2E4-4A2C-88EA-6A6CDF7EEFE6}" type="datetime1">
              <a:rPr lang="en-US" smtClean="0"/>
              <a:t>11-Feb-23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0415" y="6462281"/>
            <a:ext cx="2197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6343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B3B77-798B-459B-AF29-76010E11145A}"/>
              </a:ext>
            </a:extLst>
          </p:cNvPr>
          <p:cNvSpPr/>
          <p:nvPr/>
        </p:nvSpPr>
        <p:spPr>
          <a:xfrm>
            <a:off x="0" y="2498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</a:t>
            </a:r>
            <a:endParaRPr kumimoji="0" lang="en-AU" sz="3200" b="1" i="1" u="none" strike="noStrike" kern="1200" cap="none" spc="-170" normalizeH="0" baseline="0" noProof="0" dirty="0">
              <a:ln>
                <a:noFill/>
              </a:ln>
              <a:solidFill>
                <a:srgbClr val="374D8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spc="-220" dirty="0">
                <a:solidFill>
                  <a:srgbClr val="374D81"/>
                </a:solidFill>
                <a:latin typeface="Arial"/>
                <a:cs typeface="Arial"/>
              </a:rPr>
              <a:t>Circle - Generating Algorithms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FBAD1BD5-E1E8-49DC-A6FD-D44108A59372}"/>
              </a:ext>
            </a:extLst>
          </p:cNvPr>
          <p:cNvSpPr txBox="1">
            <a:spLocks/>
          </p:cNvSpPr>
          <p:nvPr/>
        </p:nvSpPr>
        <p:spPr>
          <a:xfrm>
            <a:off x="304800" y="242668"/>
            <a:ext cx="8458200" cy="647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374D8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50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7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IT-331</a:t>
            </a:r>
            <a:r>
              <a:rPr kumimoji="0" lang="en-AU" sz="2400" b="1" i="1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			                             </a:t>
            </a:r>
            <a:r>
              <a:rPr kumimoji="0" lang="en-AU" sz="2400" b="1" i="0" u="none" strike="noStrike" kern="1200" cap="none" spc="-170" normalizeH="0" baseline="0" noProof="0" dirty="0">
                <a:ln>
                  <a:noFill/>
                </a:ln>
                <a:solidFill>
                  <a:srgbClr val="374D8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( Computer Graphics 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1054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-35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Mohammed El-Said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Assistant Professor, Computer Science Dept.,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Faculty of Computers &amp; Artificial Intelligence,</a:t>
            </a:r>
          </a:p>
          <a:p>
            <a:pPr marL="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-35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Helwan University - Cairo, Egypt.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ts val="1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200" b="0" i="0" u="none" strike="noStrike" kern="1200" cap="none" spc="-5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ts val="13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-5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9143C73-433D-4503-A381-E153312AE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650163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Choose </a:t>
            </a:r>
            <a:r>
              <a:rPr lang="en-US" altLang="en-US" i="1"/>
              <a:t>E </a:t>
            </a:r>
            <a:r>
              <a:rPr lang="en-US" altLang="en-US"/>
              <a:t>or</a:t>
            </a:r>
            <a:r>
              <a:rPr lang="en-US" altLang="en-US" i="1"/>
              <a:t> SE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A6C7639-A7F9-45BC-8955-BF722C064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tr-TR" altLang="en-US" dirty="0"/>
              <a:t>Decision variable d </a:t>
            </a:r>
            <a:r>
              <a:rPr lang="en-US" altLang="en-US" dirty="0"/>
              <a:t>is  </a:t>
            </a:r>
            <a:r>
              <a:rPr lang="en-US" altLang="en-US" i="1" dirty="0"/>
              <a:t>x </a:t>
            </a:r>
            <a:r>
              <a:rPr lang="en-US" altLang="en-US" baseline="30000" dirty="0"/>
              <a:t>2</a:t>
            </a:r>
            <a:r>
              <a:rPr lang="en-US" altLang="en-US" dirty="0"/>
              <a:t> + </a:t>
            </a:r>
            <a:r>
              <a:rPr lang="en-US" altLang="en-US" i="1" dirty="0"/>
              <a:t>y </a:t>
            </a:r>
            <a:r>
              <a:rPr lang="en-US" altLang="en-US" baseline="30000" dirty="0"/>
              <a:t>2</a:t>
            </a:r>
            <a:r>
              <a:rPr lang="en-US" altLang="en-US" dirty="0"/>
              <a:t> – </a:t>
            </a:r>
            <a:r>
              <a:rPr lang="en-US" altLang="en-US" i="1" dirty="0"/>
              <a:t>r 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tr-TR" altLang="en-US" dirty="0"/>
              <a:t>Then d =</a:t>
            </a:r>
            <a:r>
              <a:rPr lang="en-US" altLang="en-US" dirty="0"/>
              <a:t> </a:t>
            </a:r>
            <a:r>
              <a:rPr lang="en-US" altLang="en-US" i="1" dirty="0"/>
              <a:t>F(M)</a:t>
            </a:r>
            <a:r>
              <a:rPr lang="en-US" altLang="en-US" dirty="0"/>
              <a:t>  </a:t>
            </a:r>
            <a:r>
              <a:rPr lang="en-US" altLang="en-US" dirty="0">
                <a:sym typeface="Euclid Symbol" pitchFamily="18" charset="2"/>
              </a:rPr>
              <a:t>&gt;=</a:t>
            </a:r>
            <a:r>
              <a:rPr lang="en-US" altLang="en-US" dirty="0"/>
              <a:t>  0   </a:t>
            </a:r>
            <a:r>
              <a:rPr lang="en-US" altLang="en-US" dirty="0">
                <a:sym typeface="Symbol" panose="05050102010706020507" pitchFamily="18" charset="2"/>
              </a:rPr>
              <a:t>   </a:t>
            </a:r>
            <a:r>
              <a:rPr lang="en-US" altLang="en-US" dirty="0"/>
              <a:t>SE</a:t>
            </a:r>
          </a:p>
          <a:p>
            <a:pPr eaLnBrk="1" hangingPunct="1"/>
            <a:r>
              <a:rPr lang="tr-TR" altLang="en-US" dirty="0"/>
              <a:t>Or  d =</a:t>
            </a:r>
            <a:r>
              <a:rPr lang="en-US" altLang="en-US" dirty="0"/>
              <a:t>  </a:t>
            </a:r>
            <a:r>
              <a:rPr lang="en-US" altLang="en-US" i="1" dirty="0"/>
              <a:t>F(M)</a:t>
            </a:r>
            <a:r>
              <a:rPr lang="en-US" altLang="en-US" dirty="0"/>
              <a:t>  &lt;   0   </a:t>
            </a:r>
            <a:r>
              <a:rPr lang="en-US" altLang="en-US" dirty="0">
                <a:sym typeface="Symbol" panose="05050102010706020507" pitchFamily="18" charset="2"/>
              </a:rPr>
              <a:t>  </a:t>
            </a:r>
            <a:r>
              <a:rPr lang="en-US" altLang="en-US" i="1" dirty="0"/>
              <a:t>E</a:t>
            </a:r>
            <a:endParaRPr lang="en-US" altLang="en-US" dirty="0"/>
          </a:p>
          <a:p>
            <a:pPr eaLnBrk="1" hangingPunct="1">
              <a:lnSpc>
                <a:spcPct val="16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>
            <a:extLst>
              <a:ext uri="{FF2B5EF4-FFF2-40B4-BE49-F238E27FC236}">
                <a16:creationId xmlns:a16="http://schemas.microsoft.com/office/drawing/2014/main" id="{B74FA925-6C4B-467E-8765-54168B86D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2463800"/>
            <a:ext cx="3355975" cy="3355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5122" name="Object 3">
            <a:extLst>
              <a:ext uri="{FF2B5EF4-FFF2-40B4-BE49-F238E27FC236}">
                <a16:creationId xmlns:a16="http://schemas.microsoft.com/office/drawing/2014/main" id="{AB7136B6-E694-421A-BF4A-0F00DB4DC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1913" y="2011363"/>
          <a:ext cx="5969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3">
                  <p:embed/>
                </p:oleObj>
              </mc:Choice>
              <mc:Fallback>
                <p:oleObj name="Equation" r:id="rId3" imgW="152268" imgH="164957" progId="Equation.3">
                  <p:embed/>
                  <p:pic>
                    <p:nvPicPr>
                      <p:cNvPr id="5122" name="Object 3">
                        <a:extLst>
                          <a:ext uri="{FF2B5EF4-FFF2-40B4-BE49-F238E27FC236}">
                            <a16:creationId xmlns:a16="http://schemas.microsoft.com/office/drawing/2014/main" id="{AB7136B6-E694-421A-BF4A-0F00DB4DCA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2011363"/>
                        <a:ext cx="5969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0C7EE9D3-4C10-44E7-ACD3-486F35AA5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5581650"/>
          <a:ext cx="8651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402" imgH="177646" progId="Equation.3">
                  <p:embed/>
                </p:oleObj>
              </mc:Choice>
              <mc:Fallback>
                <p:oleObj name="Equation" r:id="rId5" imgW="228402" imgH="177646" progId="Equation.3">
                  <p:embed/>
                  <p:pic>
                    <p:nvPicPr>
                      <p:cNvPr id="5123" name="Object 4">
                        <a:extLst>
                          <a:ext uri="{FF2B5EF4-FFF2-40B4-BE49-F238E27FC236}">
                            <a16:creationId xmlns:a16="http://schemas.microsoft.com/office/drawing/2014/main" id="{0C7EE9D3-4C10-44E7-ACD3-486F35AA5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581650"/>
                        <a:ext cx="8651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Arc 5">
            <a:extLst>
              <a:ext uri="{FF2B5EF4-FFF2-40B4-BE49-F238E27FC236}">
                <a16:creationId xmlns:a16="http://schemas.microsoft.com/office/drawing/2014/main" id="{A4D17238-7C66-443B-9739-2BA1AC09B1B2}"/>
              </a:ext>
            </a:extLst>
          </p:cNvPr>
          <p:cNvSpPr>
            <a:spLocks/>
          </p:cNvSpPr>
          <p:nvPr/>
        </p:nvSpPr>
        <p:spPr bwMode="auto">
          <a:xfrm>
            <a:off x="2498725" y="3714750"/>
            <a:ext cx="4341813" cy="4221163"/>
          </a:xfrm>
          <a:custGeom>
            <a:avLst/>
            <a:gdLst>
              <a:gd name="T0" fmla="*/ 2147483647 w 14792"/>
              <a:gd name="T1" fmla="*/ 0 h 21599"/>
              <a:gd name="T2" fmla="*/ 2147483647 w 14792"/>
              <a:gd name="T3" fmla="*/ 2147483647 h 21599"/>
              <a:gd name="T4" fmla="*/ 0 w 14792"/>
              <a:gd name="T5" fmla="*/ 2147483647 h 21599"/>
              <a:gd name="T6" fmla="*/ 0 60000 65536"/>
              <a:gd name="T7" fmla="*/ 0 60000 65536"/>
              <a:gd name="T8" fmla="*/ 0 60000 65536"/>
              <a:gd name="T9" fmla="*/ 0 w 14792"/>
              <a:gd name="T10" fmla="*/ 0 h 21599"/>
              <a:gd name="T11" fmla="*/ 14792 w 14792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92" h="21599" fill="none" extrusionOk="0">
                <a:moveTo>
                  <a:pt x="250" y="0"/>
                </a:moveTo>
                <a:cubicBezTo>
                  <a:pt x="5660" y="63"/>
                  <a:pt x="10849" y="2153"/>
                  <a:pt x="14792" y="5858"/>
                </a:cubicBezTo>
              </a:path>
              <a:path w="14792" h="21599" stroke="0" extrusionOk="0">
                <a:moveTo>
                  <a:pt x="250" y="0"/>
                </a:moveTo>
                <a:cubicBezTo>
                  <a:pt x="5660" y="63"/>
                  <a:pt x="10849" y="2153"/>
                  <a:pt x="14792" y="5858"/>
                </a:cubicBezTo>
                <a:lnTo>
                  <a:pt x="0" y="21599"/>
                </a:lnTo>
                <a:lnTo>
                  <a:pt x="250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5124" name="Object 6">
            <a:extLst>
              <a:ext uri="{FF2B5EF4-FFF2-40B4-BE49-F238E27FC236}">
                <a16:creationId xmlns:a16="http://schemas.microsoft.com/office/drawing/2014/main" id="{2A5E3B51-9D8D-4C5C-BB3D-40FC1C9060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1275" y="3594100"/>
          <a:ext cx="715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24" imgH="164957" progId="Equation.3">
                  <p:embed/>
                </p:oleObj>
              </mc:Choice>
              <mc:Fallback>
                <p:oleObj name="Equation" r:id="rId7" imgW="203024" imgH="164957" progId="Equation.3">
                  <p:embed/>
                  <p:pic>
                    <p:nvPicPr>
                      <p:cNvPr id="5124" name="Object 6">
                        <a:extLst>
                          <a:ext uri="{FF2B5EF4-FFF2-40B4-BE49-F238E27FC236}">
                            <a16:creationId xmlns:a16="http://schemas.microsoft.com/office/drawing/2014/main" id="{2A5E3B51-9D8D-4C5C-BB3D-40FC1C906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3594100"/>
                        <a:ext cx="7159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>
            <a:extLst>
              <a:ext uri="{FF2B5EF4-FFF2-40B4-BE49-F238E27FC236}">
                <a16:creationId xmlns:a16="http://schemas.microsoft.com/office/drawing/2014/main" id="{49948E23-6EE2-4E06-ADBF-6142A06FE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438" y="3651250"/>
          <a:ext cx="588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5125" name="Object 7">
                        <a:extLst>
                          <a:ext uri="{FF2B5EF4-FFF2-40B4-BE49-F238E27FC236}">
                            <a16:creationId xmlns:a16="http://schemas.microsoft.com/office/drawing/2014/main" id="{49948E23-6EE2-4E06-ADBF-6142A06FE3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3651250"/>
                        <a:ext cx="588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Oval 8">
            <a:extLst>
              <a:ext uri="{FF2B5EF4-FFF2-40B4-BE49-F238E27FC236}">
                <a16:creationId xmlns:a16="http://schemas.microsoft.com/office/drawing/2014/main" id="{D724BC9F-CF24-415C-977F-85CD29118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4360863"/>
            <a:ext cx="342900" cy="342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910C70CB-B89E-4326-A47D-64C936266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138488"/>
            <a:ext cx="1577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ideal curve</a:t>
            </a:r>
            <a:endParaRPr lang="en-US" altLang="en-US" sz="48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130" name="Oval 10">
            <a:extLst>
              <a:ext uri="{FF2B5EF4-FFF2-40B4-BE49-F238E27FC236}">
                <a16:creationId xmlns:a16="http://schemas.microsoft.com/office/drawing/2014/main" id="{15F92690-E90E-4D89-AC8B-6259DC027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558165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31" name="Oval 11">
            <a:extLst>
              <a:ext uri="{FF2B5EF4-FFF2-40B4-BE49-F238E27FC236}">
                <a16:creationId xmlns:a16="http://schemas.microsoft.com/office/drawing/2014/main" id="{C87E356C-6659-445A-A708-3E069664B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28600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32" name="Oval 12">
            <a:extLst>
              <a:ext uri="{FF2B5EF4-FFF2-40B4-BE49-F238E27FC236}">
                <a16:creationId xmlns:a16="http://schemas.microsoft.com/office/drawing/2014/main" id="{7BFD5877-DAEA-44FC-8D1B-C15638FD8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63245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33" name="Oval 13">
            <a:extLst>
              <a:ext uri="{FF2B5EF4-FFF2-40B4-BE49-F238E27FC236}">
                <a16:creationId xmlns:a16="http://schemas.microsoft.com/office/drawing/2014/main" id="{E6DD1643-87DD-479C-B071-C79F10923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2314575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C559EC9B-48B1-4B24-9D9E-BFDD03CAF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17500"/>
            <a:ext cx="7650163" cy="11430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F</a:t>
            </a:r>
            <a:r>
              <a:rPr lang="tr-TR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 </a:t>
            </a:r>
            <a:r>
              <a:rPr lang="en-US" altLang="en-US" dirty="0">
                <a:sym typeface="Euclid Symbol" pitchFamily="18" charset="2"/>
              </a:rPr>
              <a:t>&gt;=</a:t>
            </a:r>
            <a:r>
              <a:rPr lang="en-US" altLang="en-US" dirty="0"/>
              <a:t>  0  </a:t>
            </a:r>
            <a:r>
              <a:rPr lang="en-US" altLang="en-US" sz="4000" dirty="0"/>
              <a:t> </a:t>
            </a:r>
            <a:r>
              <a:rPr lang="en-US" altLang="en-US" sz="4000" dirty="0">
                <a:sym typeface="Symbol" panose="05050102010706020507" pitchFamily="18" charset="2"/>
              </a:rPr>
              <a:t>  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sz="3600" i="1" dirty="0">
                <a:solidFill>
                  <a:schemeClr val="tx1"/>
                </a:solidFill>
              </a:rPr>
              <a:t>SE</a:t>
            </a:r>
            <a:endParaRPr lang="en-US" altLang="en-US" sz="3600" dirty="0"/>
          </a:p>
        </p:txBody>
      </p:sp>
      <p:sp>
        <p:nvSpPr>
          <p:cNvPr id="5135" name="Oval 15">
            <a:extLst>
              <a:ext uri="{FF2B5EF4-FFF2-40B4-BE49-F238E27FC236}">
                <a16:creationId xmlns:a16="http://schemas.microsoft.com/office/drawing/2014/main" id="{12AA486D-AA65-49B9-B892-B0856EEB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060575"/>
            <a:ext cx="719137" cy="792163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5136" name="Text Box 16">
            <a:extLst>
              <a:ext uri="{FF2B5EF4-FFF2-40B4-BE49-F238E27FC236}">
                <a16:creationId xmlns:a16="http://schemas.microsoft.com/office/drawing/2014/main" id="{C9115796-52A7-4A85-B15A-BA6DE17C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1577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z="32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current</a:t>
            </a:r>
            <a:r>
              <a:rPr lang="en-US" altLang="en-US" sz="32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r-TR" altLang="en-US" sz="32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pixel</a:t>
            </a:r>
            <a:endParaRPr lang="en-US" altLang="en-US" sz="48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>
            <a:extLst>
              <a:ext uri="{FF2B5EF4-FFF2-40B4-BE49-F238E27FC236}">
                <a16:creationId xmlns:a16="http://schemas.microsoft.com/office/drawing/2014/main" id="{CA37D08B-E144-4BD9-9EB6-8E45487DA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738" y="2463800"/>
            <a:ext cx="3355975" cy="3355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graphicFrame>
        <p:nvGraphicFramePr>
          <p:cNvPr id="6146" name="Object 3">
            <a:extLst>
              <a:ext uri="{FF2B5EF4-FFF2-40B4-BE49-F238E27FC236}">
                <a16:creationId xmlns:a16="http://schemas.microsoft.com/office/drawing/2014/main" id="{60B8F209-6095-4FD7-9283-3083AFC10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11913" y="2011363"/>
          <a:ext cx="5969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68" imgH="164957" progId="Equation.3">
                  <p:embed/>
                </p:oleObj>
              </mc:Choice>
              <mc:Fallback>
                <p:oleObj name="Equation" r:id="rId3" imgW="152268" imgH="164957" progId="Equation.3">
                  <p:embed/>
                  <p:pic>
                    <p:nvPicPr>
                      <p:cNvPr id="6146" name="Object 3">
                        <a:extLst>
                          <a:ext uri="{FF2B5EF4-FFF2-40B4-BE49-F238E27FC236}">
                            <a16:creationId xmlns:a16="http://schemas.microsoft.com/office/drawing/2014/main" id="{60B8F209-6095-4FD7-9283-3083AFC10F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2011363"/>
                        <a:ext cx="5969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>
            <a:extLst>
              <a:ext uri="{FF2B5EF4-FFF2-40B4-BE49-F238E27FC236}">
                <a16:creationId xmlns:a16="http://schemas.microsoft.com/office/drawing/2014/main" id="{193A4976-3B9B-4091-9B7E-9A5B6EFF0D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5713" y="5581650"/>
          <a:ext cx="8651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402" imgH="177646" progId="Equation.3">
                  <p:embed/>
                </p:oleObj>
              </mc:Choice>
              <mc:Fallback>
                <p:oleObj name="Equation" r:id="rId5" imgW="228402" imgH="177646" progId="Equation.3">
                  <p:embed/>
                  <p:pic>
                    <p:nvPicPr>
                      <p:cNvPr id="6147" name="Object 4">
                        <a:extLst>
                          <a:ext uri="{FF2B5EF4-FFF2-40B4-BE49-F238E27FC236}">
                            <a16:creationId xmlns:a16="http://schemas.microsoft.com/office/drawing/2014/main" id="{193A4976-3B9B-4091-9B7E-9A5B6EFF0D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5581650"/>
                        <a:ext cx="8651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>
            <a:extLst>
              <a:ext uri="{FF2B5EF4-FFF2-40B4-BE49-F238E27FC236}">
                <a16:creationId xmlns:a16="http://schemas.microsoft.com/office/drawing/2014/main" id="{0494DEFC-CBDC-428D-8BDA-19074353D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1275" y="3594100"/>
          <a:ext cx="7159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24" imgH="164957" progId="Equation.3">
                  <p:embed/>
                </p:oleObj>
              </mc:Choice>
              <mc:Fallback>
                <p:oleObj name="Equation" r:id="rId7" imgW="203024" imgH="164957" progId="Equation.3">
                  <p:embed/>
                  <p:pic>
                    <p:nvPicPr>
                      <p:cNvPr id="6148" name="Object 5">
                        <a:extLst>
                          <a:ext uri="{FF2B5EF4-FFF2-40B4-BE49-F238E27FC236}">
                            <a16:creationId xmlns:a16="http://schemas.microsoft.com/office/drawing/2014/main" id="{0494DEFC-CBDC-428D-8BDA-19074353D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3594100"/>
                        <a:ext cx="7159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>
            <a:extLst>
              <a:ext uri="{FF2B5EF4-FFF2-40B4-BE49-F238E27FC236}">
                <a16:creationId xmlns:a16="http://schemas.microsoft.com/office/drawing/2014/main" id="{8F79051B-4088-49F2-ABB3-BE68C07CD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438" y="3651250"/>
          <a:ext cx="588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6149" name="Object 6">
                        <a:extLst>
                          <a:ext uri="{FF2B5EF4-FFF2-40B4-BE49-F238E27FC236}">
                            <a16:creationId xmlns:a16="http://schemas.microsoft.com/office/drawing/2014/main" id="{8F79051B-4088-49F2-ABB3-BE68C07CD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438" y="3651250"/>
                        <a:ext cx="588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Arc 7">
            <a:extLst>
              <a:ext uri="{FF2B5EF4-FFF2-40B4-BE49-F238E27FC236}">
                <a16:creationId xmlns:a16="http://schemas.microsoft.com/office/drawing/2014/main" id="{DA54C6BB-A7F2-4D19-AADC-47A9243AFBED}"/>
              </a:ext>
            </a:extLst>
          </p:cNvPr>
          <p:cNvSpPr>
            <a:spLocks/>
          </p:cNvSpPr>
          <p:nvPr/>
        </p:nvSpPr>
        <p:spPr bwMode="auto">
          <a:xfrm>
            <a:off x="2498725" y="2638425"/>
            <a:ext cx="4341813" cy="4076700"/>
          </a:xfrm>
          <a:custGeom>
            <a:avLst/>
            <a:gdLst>
              <a:gd name="T0" fmla="*/ 2147483647 w 14792"/>
              <a:gd name="T1" fmla="*/ 0 h 21599"/>
              <a:gd name="T2" fmla="*/ 2147483647 w 14792"/>
              <a:gd name="T3" fmla="*/ 2147483647 h 21599"/>
              <a:gd name="T4" fmla="*/ 0 w 14792"/>
              <a:gd name="T5" fmla="*/ 2147483647 h 21599"/>
              <a:gd name="T6" fmla="*/ 0 60000 65536"/>
              <a:gd name="T7" fmla="*/ 0 60000 65536"/>
              <a:gd name="T8" fmla="*/ 0 60000 65536"/>
              <a:gd name="T9" fmla="*/ 0 w 14792"/>
              <a:gd name="T10" fmla="*/ 0 h 21599"/>
              <a:gd name="T11" fmla="*/ 14792 w 14792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92" h="21599" fill="none" extrusionOk="0">
                <a:moveTo>
                  <a:pt x="250" y="0"/>
                </a:moveTo>
                <a:cubicBezTo>
                  <a:pt x="5660" y="63"/>
                  <a:pt x="10849" y="2153"/>
                  <a:pt x="14792" y="5858"/>
                </a:cubicBezTo>
              </a:path>
              <a:path w="14792" h="21599" stroke="0" extrusionOk="0">
                <a:moveTo>
                  <a:pt x="250" y="0"/>
                </a:moveTo>
                <a:cubicBezTo>
                  <a:pt x="5660" y="63"/>
                  <a:pt x="10849" y="2153"/>
                  <a:pt x="14792" y="5858"/>
                </a:cubicBezTo>
                <a:lnTo>
                  <a:pt x="0" y="21599"/>
                </a:lnTo>
                <a:lnTo>
                  <a:pt x="250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2" name="Oval 8">
            <a:extLst>
              <a:ext uri="{FF2B5EF4-FFF2-40B4-BE49-F238E27FC236}">
                <a16:creationId xmlns:a16="http://schemas.microsoft.com/office/drawing/2014/main" id="{CC18DEA1-BB3D-4988-B7AA-96DE7572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3240088"/>
            <a:ext cx="342900" cy="331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383E904D-E9F0-4B1B-B9DE-AB3911FE2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708275"/>
            <a:ext cx="1577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ideal curve</a:t>
            </a:r>
            <a:endParaRPr lang="en-US" altLang="en-US" sz="48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154" name="Oval 10">
            <a:extLst>
              <a:ext uri="{FF2B5EF4-FFF2-40B4-BE49-F238E27FC236}">
                <a16:creationId xmlns:a16="http://schemas.microsoft.com/office/drawing/2014/main" id="{FDFC1CB5-5449-45A5-A10F-2F9BBD6CF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558165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5" name="Oval 11">
            <a:extLst>
              <a:ext uri="{FF2B5EF4-FFF2-40B4-BE49-F238E27FC236}">
                <a16:creationId xmlns:a16="http://schemas.microsoft.com/office/drawing/2014/main" id="{885530E7-5770-4496-8656-9CE12A273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28600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6" name="Oval 12">
            <a:extLst>
              <a:ext uri="{FF2B5EF4-FFF2-40B4-BE49-F238E27FC236}">
                <a16:creationId xmlns:a16="http://schemas.microsoft.com/office/drawing/2014/main" id="{BE9E8572-6D7B-4846-899D-FD98D885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63245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7" name="Oval 13">
            <a:extLst>
              <a:ext uri="{FF2B5EF4-FFF2-40B4-BE49-F238E27FC236}">
                <a16:creationId xmlns:a16="http://schemas.microsoft.com/office/drawing/2014/main" id="{471CEE26-351A-48D8-BFCA-B154F413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200" y="2314575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048F1C09-3316-41D4-AD70-603C101DB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650163" cy="1143000"/>
          </a:xfrm>
          <a:noFill/>
        </p:spPr>
        <p:txBody>
          <a:bodyPr/>
          <a:lstStyle/>
          <a:p>
            <a:pPr eaLnBrk="1" hangingPunct="1"/>
            <a:r>
              <a:rPr lang="en-US" altLang="en-US" i="1"/>
              <a:t>F</a:t>
            </a:r>
            <a:r>
              <a:rPr lang="tr-TR" altLang="en-US" i="1"/>
              <a:t> 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 </a:t>
            </a:r>
            <a:r>
              <a:rPr lang="en-US" altLang="en-US">
                <a:sym typeface="Euclid Symbol" pitchFamily="18" charset="2"/>
              </a:rPr>
              <a:t>&lt;</a:t>
            </a:r>
            <a:r>
              <a:rPr lang="en-US" altLang="en-US"/>
              <a:t>  0  </a:t>
            </a:r>
            <a:r>
              <a:rPr lang="en-US" altLang="en-US" sz="4000"/>
              <a:t> </a:t>
            </a:r>
            <a:r>
              <a:rPr lang="en-US" altLang="en-US" sz="4000">
                <a:sym typeface="Symbol" panose="05050102010706020507" pitchFamily="18" charset="2"/>
              </a:rPr>
              <a:t>  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3600" i="1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159" name="Oval 15">
            <a:extLst>
              <a:ext uri="{FF2B5EF4-FFF2-40B4-BE49-F238E27FC236}">
                <a16:creationId xmlns:a16="http://schemas.microsoft.com/office/drawing/2014/main" id="{344A9D77-35B9-47D1-92A3-F8BCBBA24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2286000"/>
            <a:ext cx="342900" cy="3429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  <p:sp>
        <p:nvSpPr>
          <p:cNvPr id="6160" name="Oval 16">
            <a:extLst>
              <a:ext uri="{FF2B5EF4-FFF2-40B4-BE49-F238E27FC236}">
                <a16:creationId xmlns:a16="http://schemas.microsoft.com/office/drawing/2014/main" id="{4EA5B599-5770-4514-AC8D-4C1B216E2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060575"/>
            <a:ext cx="719137" cy="792163"/>
          </a:xfrm>
          <a:prstGeom prst="ellips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6B9D823-46FF-4F70-9C54-75353EE7E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Decision Variable </a:t>
            </a:r>
            <a:r>
              <a:rPr lang="en-US" altLang="en-US" sz="700"/>
              <a:t> </a:t>
            </a:r>
            <a:r>
              <a:rPr lang="tr-TR" altLang="en-US" sz="4000" i="1"/>
              <a:t>p</a:t>
            </a:r>
            <a:r>
              <a:rPr lang="en-US" altLang="en-US"/>
              <a:t>	 	  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29584C5-56D7-43E8-8A0A-4A51F518E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038" y="1268413"/>
            <a:ext cx="7497762" cy="4857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 sz="3200"/>
              <a:t>As in the Bresenham line algorithm we use a decision variable to direct the selection of pixels.</a:t>
            </a:r>
          </a:p>
          <a:p>
            <a:pPr eaLnBrk="1" hangingPunct="1">
              <a:buFontTx/>
              <a:buNone/>
            </a:pPr>
            <a:r>
              <a:rPr lang="en-US" altLang="en-US" sz="3200"/>
              <a:t>Use the implicit form of the circle equation</a:t>
            </a: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tr-TR" altLang="en-US" sz="3600" i="1"/>
              <a:t>p</a:t>
            </a:r>
            <a:r>
              <a:rPr lang="en-US" altLang="en-US"/>
              <a:t> </a:t>
            </a:r>
            <a:r>
              <a:rPr lang="en-US" altLang="en-US" sz="3200" i="1">
                <a:latin typeface="Georgia" panose="02040502050405020303" pitchFamily="18" charset="0"/>
              </a:rPr>
              <a:t>=</a:t>
            </a:r>
            <a:r>
              <a:rPr lang="en-US" altLang="en-US"/>
              <a:t> </a:t>
            </a:r>
            <a:r>
              <a:rPr lang="en-US" altLang="en-US" sz="3600" i="1"/>
              <a:t>F</a:t>
            </a:r>
            <a:r>
              <a:rPr lang="tr-TR" altLang="en-US" sz="3600" i="1"/>
              <a:t> </a:t>
            </a:r>
            <a:r>
              <a:rPr lang="en-US" altLang="en-US" sz="3600"/>
              <a:t>(</a:t>
            </a:r>
            <a:r>
              <a:rPr lang="en-US" altLang="en-US" sz="3600" i="1"/>
              <a:t>M</a:t>
            </a:r>
            <a:r>
              <a:rPr lang="en-US" altLang="en-US" sz="900" i="1"/>
              <a:t>  </a:t>
            </a:r>
            <a:r>
              <a:rPr lang="en-US" altLang="en-US" sz="3600"/>
              <a:t>) = </a:t>
            </a:r>
            <a:r>
              <a:rPr lang="en-US" altLang="en-US" sz="4000" i="1"/>
              <a:t>x</a:t>
            </a:r>
            <a:r>
              <a:rPr lang="en-US" altLang="en-US" sz="600" i="1"/>
              <a:t> </a:t>
            </a:r>
            <a:r>
              <a:rPr lang="en-US" altLang="en-US" sz="3600" baseline="30000"/>
              <a:t>2</a:t>
            </a:r>
            <a:r>
              <a:rPr lang="en-US" altLang="en-US" sz="3600"/>
              <a:t> + </a:t>
            </a:r>
            <a:r>
              <a:rPr lang="en-US" altLang="en-US" sz="4000" i="1"/>
              <a:t>y</a:t>
            </a:r>
            <a:r>
              <a:rPr lang="en-US" altLang="en-US" sz="600" i="1"/>
              <a:t>  </a:t>
            </a:r>
            <a:r>
              <a:rPr lang="en-US" altLang="en-US" sz="3600" baseline="30000"/>
              <a:t>2</a:t>
            </a:r>
            <a:r>
              <a:rPr lang="en-US" altLang="en-US" sz="3600"/>
              <a:t> – </a:t>
            </a:r>
            <a:r>
              <a:rPr lang="en-US" altLang="en-US" sz="4000" i="1"/>
              <a:t>r </a:t>
            </a:r>
            <a:r>
              <a:rPr lang="en-US" altLang="en-US" sz="600" i="1"/>
              <a:t> </a:t>
            </a:r>
            <a:r>
              <a:rPr lang="en-US" altLang="en-US" sz="3600" baseline="30000"/>
              <a:t>2</a:t>
            </a:r>
            <a:endParaRPr lang="en-US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AADGGXM0">
            <a:extLst>
              <a:ext uri="{FF2B5EF4-FFF2-40B4-BE49-F238E27FC236}">
                <a16:creationId xmlns:a16="http://schemas.microsoft.com/office/drawing/2014/main" id="{F287369E-A9FB-49CB-8C8C-ED3448DC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3">
            <a:extLst>
              <a:ext uri="{FF2B5EF4-FFF2-40B4-BE49-F238E27FC236}">
                <a16:creationId xmlns:a16="http://schemas.microsoft.com/office/drawing/2014/main" id="{1140A8E1-0D57-4270-8955-343D4CEB9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06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Midpoint coordinates are</a:t>
            </a:r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4892B3DB-6B54-47DE-9FA9-A1CAB20009AB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4572000" y="5159375"/>
          <a:ext cx="31511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4" imgW="990170" imgH="304668" progId="Equation.3">
                  <p:embed/>
                </p:oleObj>
              </mc:Choice>
              <mc:Fallback>
                <p:oleObj name="Denklem" r:id="rId4" imgW="990170" imgH="304668" progId="Equation.3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4892B3DB-6B54-47DE-9FA9-A1CAB20009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9375"/>
                        <a:ext cx="31511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8A09B98A-4B3C-44FD-AF55-83979B575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788" y="14081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 sz="4400" i="1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8194" name="Object 3">
            <a:extLst>
              <a:ext uri="{FF2B5EF4-FFF2-40B4-BE49-F238E27FC236}">
                <a16:creationId xmlns:a16="http://schemas.microsoft.com/office/drawing/2014/main" id="{3DFFDE85-09A3-43AC-AC7F-FC91E980580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2413" y="2022475"/>
          <a:ext cx="591185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879600" imgH="609600" progId="Equation.3">
                  <p:embed/>
                </p:oleObj>
              </mc:Choice>
              <mc:Fallback>
                <p:oleObj name="Denklem" r:id="rId3" imgW="1879600" imgH="609600" progId="Equation.3">
                  <p:embed/>
                  <p:pic>
                    <p:nvPicPr>
                      <p:cNvPr id="8194" name="Object 3">
                        <a:extLst>
                          <a:ext uri="{FF2B5EF4-FFF2-40B4-BE49-F238E27FC236}">
                            <a16:creationId xmlns:a16="http://schemas.microsoft.com/office/drawing/2014/main" id="{3DFFDE85-09A3-43AC-AC7F-FC91E9805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413" y="2022475"/>
                        <a:ext cx="591185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4">
            <a:extLst>
              <a:ext uri="{FF2B5EF4-FFF2-40B4-BE49-F238E27FC236}">
                <a16:creationId xmlns:a16="http://schemas.microsoft.com/office/drawing/2014/main" id="{5C2C1472-A4E7-4E30-A889-51424F179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7772400" cy="914400"/>
          </a:xfrm>
        </p:spPr>
        <p:txBody>
          <a:bodyPr/>
          <a:lstStyle/>
          <a:p>
            <a:pPr algn="l" eaLnBrk="1" hangingPunct="1"/>
            <a:r>
              <a:rPr lang="tr-TR" altLang="en-US" sz="2800"/>
              <a:t>Assuming we have just plotted point at (x</a:t>
            </a:r>
            <a:r>
              <a:rPr lang="tr-TR" altLang="en-US" sz="2000"/>
              <a:t>k</a:t>
            </a:r>
            <a:r>
              <a:rPr lang="tr-TR" altLang="en-US" sz="2800"/>
              <a:t>,y</a:t>
            </a:r>
            <a:r>
              <a:rPr lang="tr-TR" altLang="en-US" sz="2000"/>
              <a:t>k</a:t>
            </a:r>
            <a:r>
              <a:rPr lang="tr-TR" altLang="en-US" sz="2800"/>
              <a:t>)  we determine whether move E or SE by evaluating the circle function at the midpoint between the two candidate pixel positions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3C4F58CA-C509-48C6-95BE-B9CACE8EA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92600"/>
            <a:ext cx="8353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r-TR" altLang="en-US" sz="20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is the decision variable</a:t>
            </a: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	if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r-TR" altLang="en-US" sz="24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Angsana New" panose="02020603050405020304" pitchFamily="18" charset="-34"/>
                <a:ea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&lt;0 the midpoint is inside the circle</a:t>
            </a: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Thus the pixel above the midpoint is closer to the ideal circle, and we select pixel on scan line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y</a:t>
            </a:r>
            <a:r>
              <a:rPr lang="tr-TR" altLang="en-US" sz="24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k.   </a:t>
            </a:r>
            <a:r>
              <a:rPr lang="tr-TR" altLang="en-US" sz="2800">
                <a:solidFill>
                  <a:srgbClr val="CC00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i.e. Go 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55CB7DAC-1547-470D-9870-0C872833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66246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If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&gt;0 the midpoint is outside the circle.</a:t>
            </a:r>
          </a:p>
          <a:p>
            <a:pPr algn="l"/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Thus the pixel below the midpoint is closer to the ideal circle, and we select pixel on scan line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y</a:t>
            </a:r>
            <a:r>
              <a:rPr lang="tr-TR" altLang="en-US" sz="24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-1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.   </a:t>
            </a:r>
            <a:r>
              <a:rPr lang="tr-TR" altLang="en-US" sz="2800">
                <a:solidFill>
                  <a:srgbClr val="CC0000"/>
                </a:solidFill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i.e. Go SE</a:t>
            </a:r>
          </a:p>
        </p:txBody>
      </p:sp>
      <p:sp>
        <p:nvSpPr>
          <p:cNvPr id="9220" name="Text Box 3">
            <a:extLst>
              <a:ext uri="{FF2B5EF4-FFF2-40B4-BE49-F238E27FC236}">
                <a16:creationId xmlns:a16="http://schemas.microsoft.com/office/drawing/2014/main" id="{3D1821D7-3CDC-4310-9A49-D6A166D8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7775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Calculate successive decision parameter values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by incremental calculations.</a:t>
            </a:r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ADE60186-1870-4845-8BA0-12A6D65BFA2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674813" y="4175125"/>
          <a:ext cx="5910262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2235200" imgH="609600" progId="Equation.3">
                  <p:embed/>
                </p:oleObj>
              </mc:Choice>
              <mc:Fallback>
                <p:oleObj name="Denklem" r:id="rId3" imgW="2235200" imgH="609600" progId="Equation.3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ADE60186-1870-4845-8BA0-12A6D65BF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175125"/>
                        <a:ext cx="5910262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>
            <a:extLst>
              <a:ext uri="{FF2B5EF4-FFF2-40B4-BE49-F238E27FC236}">
                <a16:creationId xmlns:a16="http://schemas.microsoft.com/office/drawing/2014/main" id="{26D19519-A5A1-4EC9-AC47-CE1761634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77755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recursive definition for successive decision parameter values </a:t>
            </a:r>
            <a:r>
              <a:rPr lang="tr-TR" altLang="en-US" sz="2800" i="1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p</a:t>
            </a:r>
            <a:endParaRPr lang="tr-TR" altLang="en-US" sz="28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10242" name="Object 3">
            <a:extLst>
              <a:ext uri="{FF2B5EF4-FFF2-40B4-BE49-F238E27FC236}">
                <a16:creationId xmlns:a16="http://schemas.microsoft.com/office/drawing/2014/main" id="{31D4A4D1-DABE-4EE5-B4DB-8A7CB3B811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628775"/>
          <a:ext cx="7391400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2959100" imgH="1092200" progId="Equation.3">
                  <p:embed/>
                </p:oleObj>
              </mc:Choice>
              <mc:Fallback>
                <p:oleObj name="Denklem" r:id="rId3" imgW="2959100" imgH="1092200" progId="Equation.3">
                  <p:embed/>
                  <p:pic>
                    <p:nvPicPr>
                      <p:cNvPr id="10242" name="Object 3">
                        <a:extLst>
                          <a:ext uri="{FF2B5EF4-FFF2-40B4-BE49-F238E27FC236}">
                            <a16:creationId xmlns:a16="http://schemas.microsoft.com/office/drawing/2014/main" id="{31D4A4D1-DABE-4EE5-B4DB-8A7CB3B811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628775"/>
                        <a:ext cx="7391400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>
            <a:extLst>
              <a:ext uri="{FF2B5EF4-FFF2-40B4-BE49-F238E27FC236}">
                <a16:creationId xmlns:a16="http://schemas.microsoft.com/office/drawing/2014/main" id="{2DAC9082-0C87-499D-9CC2-724BF1C9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508500"/>
            <a:ext cx="74882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Where y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+1 = y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     if p&lt;0 (move E)</a:t>
            </a: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           y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+1 = y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-1  if p&gt;0 (move SE)</a:t>
            </a:r>
          </a:p>
          <a:p>
            <a:pPr algn="l">
              <a:spcBef>
                <a:spcPct val="50000"/>
              </a:spcBef>
            </a:pPr>
            <a:endParaRPr lang="tr-TR" altLang="en-US" sz="12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y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k+1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and x</a:t>
            </a:r>
            <a:r>
              <a:rPr lang="tr-TR" altLang="en-US" sz="2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k+1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can also be defined recursively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>
            <a:extLst>
              <a:ext uri="{FF2B5EF4-FFF2-40B4-BE49-F238E27FC236}">
                <a16:creationId xmlns:a16="http://schemas.microsoft.com/office/drawing/2014/main" id="{BD93673D-75B7-4D1E-B3D0-3DB481BFC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748982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Initialisation</a:t>
            </a:r>
          </a:p>
          <a:p>
            <a:pPr algn="l">
              <a:lnSpc>
                <a:spcPct val="125000"/>
              </a:lnSpc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x</a:t>
            </a:r>
            <a:r>
              <a:rPr lang="tr-TR" altLang="en-US" sz="2800" baseline="-25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= 0,    y</a:t>
            </a:r>
            <a:r>
              <a:rPr lang="tr-TR" altLang="en-US" sz="2800" baseline="-25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= r</a:t>
            </a: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Initial decision variable found by evaluating circle function at first midpoint test position</a:t>
            </a:r>
          </a:p>
        </p:txBody>
      </p:sp>
      <p:graphicFrame>
        <p:nvGraphicFramePr>
          <p:cNvPr id="11266" name="Object 3">
            <a:extLst>
              <a:ext uri="{FF2B5EF4-FFF2-40B4-BE49-F238E27FC236}">
                <a16:creationId xmlns:a16="http://schemas.microsoft.com/office/drawing/2014/main" id="{385070ED-4F1E-45BE-AF4D-86FB1533524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446213" y="2955925"/>
          <a:ext cx="3581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371600" imgH="1016000" progId="Equation.3">
                  <p:embed/>
                </p:oleObj>
              </mc:Choice>
              <mc:Fallback>
                <p:oleObj name="Denklem" r:id="rId3" imgW="1371600" imgH="1016000" progId="Equation.3">
                  <p:embed/>
                  <p:pic>
                    <p:nvPicPr>
                      <p:cNvPr id="11266" name="Object 3">
                        <a:extLst>
                          <a:ext uri="{FF2B5EF4-FFF2-40B4-BE49-F238E27FC236}">
                            <a16:creationId xmlns:a16="http://schemas.microsoft.com/office/drawing/2014/main" id="{385070ED-4F1E-45BE-AF4D-86FB15335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955925"/>
                        <a:ext cx="3581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>
            <a:extLst>
              <a:ext uri="{FF2B5EF4-FFF2-40B4-BE49-F238E27FC236}">
                <a16:creationId xmlns:a16="http://schemas.microsoft.com/office/drawing/2014/main" id="{012DA20B-7CBF-422D-AE7A-C6ED25CE6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61025"/>
            <a:ext cx="7991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For integer radius r  p</a:t>
            </a:r>
            <a:r>
              <a:rPr lang="tr-TR" altLang="en-US" sz="2800" baseline="-25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can be rounded to p</a:t>
            </a:r>
            <a:r>
              <a:rPr lang="tr-TR" altLang="en-US" sz="2800" baseline="-250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0</a:t>
            </a: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 =1-r</a:t>
            </a:r>
          </a:p>
          <a:p>
            <a:pPr algn="l"/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since all increments are integer.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51C40798-6D4E-4C55-86A3-EE099B6496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en-US"/>
          </a:p>
        </p:txBody>
      </p:sp>
      <p:pic>
        <p:nvPicPr>
          <p:cNvPr id="66563" name="Picture 6">
            <a:extLst>
              <a:ext uri="{FF2B5EF4-FFF2-40B4-BE49-F238E27FC236}">
                <a16:creationId xmlns:a16="http://schemas.microsoft.com/office/drawing/2014/main" id="{9025DBFF-D671-4046-B7AD-0B3FA20D2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0"/>
            <a:ext cx="6529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5DE83D-8CDB-4959-B42E-71910C486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5" b="6606"/>
          <a:stretch/>
        </p:blipFill>
        <p:spPr>
          <a:xfrm>
            <a:off x="1770522" y="44624"/>
            <a:ext cx="6113847" cy="6754791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9C7FCA-19AA-4BCE-B1FD-0F9F930DDC7B}"/>
              </a:ext>
            </a:extLst>
          </p:cNvPr>
          <p:cNvCxnSpPr/>
          <p:nvPr/>
        </p:nvCxnSpPr>
        <p:spPr bwMode="auto">
          <a:xfrm flipV="1">
            <a:off x="899592" y="6525344"/>
            <a:ext cx="1440160" cy="720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1F77F1-4B10-4343-A709-6EB21535D424}"/>
              </a:ext>
            </a:extLst>
          </p:cNvPr>
          <p:cNvCxnSpPr/>
          <p:nvPr/>
        </p:nvCxnSpPr>
        <p:spPr bwMode="auto">
          <a:xfrm flipH="1">
            <a:off x="7668344" y="6093296"/>
            <a:ext cx="1152128" cy="56210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519025-3588-4D3B-B978-5836413DB796}"/>
              </a:ext>
            </a:extLst>
          </p:cNvPr>
          <p:cNvCxnSpPr>
            <a:cxnSpLocks/>
          </p:cNvCxnSpPr>
          <p:nvPr/>
        </p:nvCxnSpPr>
        <p:spPr bwMode="auto">
          <a:xfrm>
            <a:off x="1115616" y="1844824"/>
            <a:ext cx="1440160" cy="288032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4383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27DA543-97CB-48A3-894B-A15D740E7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Midpoint Circle Algorithm (cont.)</a:t>
            </a:r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17AD8E03-EEF3-4D63-B372-64ECEC39D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162" r="2632"/>
          <a:stretch>
            <a:fillRect/>
          </a:stretch>
        </p:blipFill>
        <p:spPr bwMode="auto">
          <a:xfrm>
            <a:off x="381000" y="1295400"/>
            <a:ext cx="57150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>
            <a:extLst>
              <a:ext uri="{FF2B5EF4-FFF2-40B4-BE49-F238E27FC236}">
                <a16:creationId xmlns:a16="http://schemas.microsoft.com/office/drawing/2014/main" id="{EFA841F6-8E66-4DD9-A717-155651FF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10843"/>
          <a:stretch>
            <a:fillRect/>
          </a:stretch>
        </p:blipFill>
        <p:spPr bwMode="auto">
          <a:xfrm>
            <a:off x="5029200" y="2362200"/>
            <a:ext cx="34290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DBDF0-C782-4924-8184-EE7955E8E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9220"/>
            <a:ext cx="6218436" cy="645955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2262446-4CEB-4221-93BC-C4ED8B22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r="10843"/>
          <a:stretch>
            <a:fillRect/>
          </a:stretch>
        </p:blipFill>
        <p:spPr bwMode="auto">
          <a:xfrm>
            <a:off x="5531843" y="1196752"/>
            <a:ext cx="342900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CF0CCEC-D28D-4607-A22E-0EFC72EA0B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1658" y="0"/>
            <a:ext cx="4968552" cy="62068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Midpoint Circle Algorithm (cont.)</a:t>
            </a:r>
          </a:p>
        </p:txBody>
      </p:sp>
    </p:spTree>
    <p:extLst>
      <p:ext uri="{BB962C8B-B14F-4D97-AF65-F5344CB8AC3E}">
        <p14:creationId xmlns:p14="http://schemas.microsoft.com/office/powerpoint/2010/main" val="405226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13178E-352C-4BE6-90E6-ECF87249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50"/>
          <a:stretch/>
        </p:blipFill>
        <p:spPr>
          <a:xfrm>
            <a:off x="539553" y="42678"/>
            <a:ext cx="8208912" cy="3486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F212D-5C97-4935-4CC9-304DAA94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694" y="3717032"/>
            <a:ext cx="491558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9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EF155AD-A526-4BEF-A3C7-9223D9FA6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25C13DB-9C36-4C20-A45A-8481B1919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r=10</a:t>
            </a:r>
          </a:p>
          <a:p>
            <a:pPr eaLnBrk="1" hangingPunct="1"/>
            <a:endParaRPr lang="en-US" altLang="en-US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424137D6-F34D-41DE-9C0E-435C22FA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66838"/>
            <a:ext cx="4824412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>
            <a:extLst>
              <a:ext uri="{FF2B5EF4-FFF2-40B4-BE49-F238E27FC236}">
                <a16:creationId xmlns:a16="http://schemas.microsoft.com/office/drawing/2014/main" id="{FE64C260-E419-4515-8828-6D5C34150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3451225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Explicit: y = f(x)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15DE37D6-169C-4C31-964C-901743472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Scan Converting Circles</a:t>
            </a:r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1D62C908-0485-4C0B-B100-4A7CC1FD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>
            <a:fillRect/>
          </a:stretch>
        </p:blipFill>
        <p:spPr bwMode="auto">
          <a:xfrm>
            <a:off x="5795963" y="3644900"/>
            <a:ext cx="2590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5">
            <a:extLst>
              <a:ext uri="{FF2B5EF4-FFF2-40B4-BE49-F238E27FC236}">
                <a16:creationId xmlns:a16="http://schemas.microsoft.com/office/drawing/2014/main" id="{0DC56777-519E-45A4-B550-39A577ED29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8425" y="3879850"/>
          <a:ext cx="18288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266584" progId="Equation.DSMT4">
                  <p:embed/>
                </p:oleObj>
              </mc:Choice>
              <mc:Fallback>
                <p:oleObj name="Equation" r:id="rId4" imgW="939392" imgH="266584" progId="Equation.DSMT4">
                  <p:embed/>
                  <p:pic>
                    <p:nvPicPr>
                      <p:cNvPr id="3074" name="Object 5">
                        <a:extLst>
                          <a:ext uri="{FF2B5EF4-FFF2-40B4-BE49-F238E27FC236}">
                            <a16:creationId xmlns:a16="http://schemas.microsoft.com/office/drawing/2014/main" id="{0DC56777-519E-45A4-B550-39A577ED29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879850"/>
                        <a:ext cx="182880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>
            <a:extLst>
              <a:ext uri="{FF2B5EF4-FFF2-40B4-BE49-F238E27FC236}">
                <a16:creationId xmlns:a16="http://schemas.microsoft.com/office/drawing/2014/main" id="{16800639-4FA4-43F6-AE43-205D0B79A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365625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tr-TR" altLang="en-US" sz="20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W</a:t>
            </a:r>
            <a:r>
              <a:rPr lang="en-US" altLang="en-US" sz="20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r-TR" altLang="en-US" sz="20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 could</a:t>
            </a:r>
            <a:r>
              <a:rPr lang="en-US" altLang="en-US" sz="20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 draw a quarter circle by incrementing x from 0 to R in unit steps and solving for +y for each step.</a:t>
            </a:r>
          </a:p>
        </p:txBody>
      </p:sp>
      <p:graphicFrame>
        <p:nvGraphicFramePr>
          <p:cNvPr id="3075" name="Object 7">
            <a:extLst>
              <a:ext uri="{FF2B5EF4-FFF2-40B4-BE49-F238E27FC236}">
                <a16:creationId xmlns:a16="http://schemas.microsoft.com/office/drawing/2014/main" id="{1AFF2974-3F56-4108-AB55-C3F38ED796C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42988" y="1341438"/>
          <a:ext cx="38163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6" imgW="1548728" imgH="761669" progId="Equation.3">
                  <p:embed/>
                </p:oleObj>
              </mc:Choice>
              <mc:Fallback>
                <p:oleObj name="Denklem" r:id="rId6" imgW="1548728" imgH="761669" progId="Equation.3">
                  <p:embed/>
                  <p:pic>
                    <p:nvPicPr>
                      <p:cNvPr id="3075" name="Object 7">
                        <a:extLst>
                          <a:ext uri="{FF2B5EF4-FFF2-40B4-BE49-F238E27FC236}">
                            <a16:creationId xmlns:a16="http://schemas.microsoft.com/office/drawing/2014/main" id="{1AFF2974-3F56-4108-AB55-C3F38ED796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41438"/>
                        <a:ext cx="3816350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>
            <a:extLst>
              <a:ext uri="{FF2B5EF4-FFF2-40B4-BE49-F238E27FC236}">
                <a16:creationId xmlns:a16="http://schemas.microsoft.com/office/drawing/2014/main" id="{86DA3AD8-354E-4317-AEDA-70F82F513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734050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Method needs lots of computation, and gives non-uniform pixel spacing </a:t>
            </a:r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E8D5D80A-D5E6-49B6-9A74-E94C4044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052513"/>
            <a:ext cx="29527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502AA066-7E83-4329-A37C-C23E424B5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Scan Converting Circles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E8B9875-3A28-475B-AEC3-CBF0260B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87475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/>
              <a:t>Parametric:</a:t>
            </a:r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2E2DA698-E308-42D6-B21C-7279DEBF6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844675"/>
          <a:ext cx="13462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31613" progId="Equation.DSMT4">
                  <p:embed/>
                </p:oleObj>
              </mc:Choice>
              <mc:Fallback>
                <p:oleObj name="Equation" r:id="rId3" imgW="710891" imgH="431613" progId="Equation.DSMT4">
                  <p:embed/>
                  <p:pic>
                    <p:nvPicPr>
                      <p:cNvPr id="4098" name="Object 4">
                        <a:extLst>
                          <a:ext uri="{FF2B5EF4-FFF2-40B4-BE49-F238E27FC236}">
                            <a16:creationId xmlns:a16="http://schemas.microsoft.com/office/drawing/2014/main" id="{2E2DA698-E308-42D6-B21C-7279DEBF6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44675"/>
                        <a:ext cx="13462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>
            <a:extLst>
              <a:ext uri="{FF2B5EF4-FFF2-40B4-BE49-F238E27FC236}">
                <a16:creationId xmlns:a16="http://schemas.microsoft.com/office/drawing/2014/main" id="{E5899578-20AC-4B4E-A086-DE863CB4D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852738"/>
            <a:ext cx="75612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tr-TR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Draw quarter circle </a:t>
            </a:r>
            <a:r>
              <a:rPr lang="en-US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by stepping </a:t>
            </a:r>
            <a:r>
              <a:rPr lang="tr-TR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through </a:t>
            </a:r>
            <a:r>
              <a:rPr lang="en-US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the angle from 0 to 90</a:t>
            </a:r>
          </a:p>
          <a:p>
            <a:pPr algn="l">
              <a:buFontTx/>
              <a:buChar char="-"/>
            </a:pPr>
            <a:r>
              <a:rPr lang="en-US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avoids large gaps but still </a:t>
            </a:r>
            <a:r>
              <a:rPr lang="tr-TR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unsatisfactory</a:t>
            </a:r>
          </a:p>
          <a:p>
            <a:pPr algn="l">
              <a:buFontTx/>
              <a:buChar char="-"/>
            </a:pPr>
            <a:r>
              <a:rPr lang="tr-TR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How to set angular increment</a:t>
            </a:r>
          </a:p>
          <a:p>
            <a:pPr algn="l"/>
            <a:r>
              <a:rPr lang="tr-TR" altLang="en-US" sz="2000" dirty="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Computationally expensive trigonometric calculations</a:t>
            </a:r>
            <a:endParaRPr lang="en-US" altLang="en-US" sz="2000" dirty="0">
              <a:latin typeface="Tahoma" panose="020B060403050404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07510-4CCB-4AB2-9F80-08064E3AC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3" y="3220497"/>
            <a:ext cx="2615106" cy="33491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53FC4E6-57F9-46D8-BCC7-BDA3AE28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Scan Converting Circles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DB139C3F-66EA-4851-AB63-EE25FBAA6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68405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Implicit: f(x</a:t>
            </a:r>
            <a:r>
              <a:rPr lang="tr-TR" altLang="en-US" sz="3200"/>
              <a:t>,y</a:t>
            </a:r>
            <a:r>
              <a:rPr lang="en-US" altLang="en-US" sz="3200"/>
              <a:t>) = x</a:t>
            </a:r>
            <a:r>
              <a:rPr lang="en-US" altLang="en-US" sz="3200" baseline="30000"/>
              <a:t>2</a:t>
            </a:r>
            <a:r>
              <a:rPr lang="en-US" altLang="en-US" sz="3200"/>
              <a:t>+y</a:t>
            </a:r>
            <a:r>
              <a:rPr lang="en-US" altLang="en-US" sz="3200" baseline="30000"/>
              <a:t>2</a:t>
            </a:r>
            <a:r>
              <a:rPr lang="en-US" altLang="en-US" sz="3200"/>
              <a:t>-R</a:t>
            </a:r>
            <a:r>
              <a:rPr lang="en-US" altLang="en-US" sz="3200" baseline="30000"/>
              <a:t>2</a:t>
            </a:r>
            <a:endParaRPr lang="en-US" altLang="en-US" sz="3200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BEA1E88-A081-4525-9942-B3E377392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084388"/>
            <a:ext cx="5514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4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If f(x,y) = 0 then it is on the circle.</a:t>
            </a:r>
          </a:p>
          <a:p>
            <a:pPr algn="l"/>
            <a:r>
              <a:rPr lang="en-US" altLang="en-US" sz="24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   f(x,y) &gt; 0 then it is outside the circle.</a:t>
            </a:r>
          </a:p>
          <a:p>
            <a:pPr algn="l"/>
            <a:r>
              <a:rPr lang="en-US" altLang="en-US" sz="2400">
                <a:latin typeface="Tahoma" panose="020B060403050404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t>   f(x,y) &lt; 0 then it is inside the circle.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208279F7-FA93-4992-9FCB-B79FFDA2D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69850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Try to adapt the Bresenham midpoint approach </a:t>
            </a:r>
          </a:p>
          <a:p>
            <a:pPr algn="l">
              <a:spcBef>
                <a:spcPct val="50000"/>
              </a:spcBef>
            </a:pPr>
            <a:endParaRPr lang="tr-TR" altLang="en-US" sz="2800">
              <a:latin typeface="Times New Roman" panose="02020603050405020304" pitchFamily="18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algn="l">
              <a:spcBef>
                <a:spcPct val="50000"/>
              </a:spcBef>
            </a:pPr>
            <a:r>
              <a:rPr lang="tr-TR" altLang="en-US" sz="2800">
                <a:latin typeface="Times New Roman" panose="02020603050405020304" pitchFamily="18" charset="0"/>
                <a:ea typeface="Angsana New" panose="02020603050405020304" pitchFamily="18" charset="-34"/>
                <a:cs typeface="Angsana New" panose="02020603050405020304" pitchFamily="18" charset="-34"/>
              </a:rPr>
              <a:t>Again, exploit symmetries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ADGGXL0">
            <a:extLst>
              <a:ext uri="{FF2B5EF4-FFF2-40B4-BE49-F238E27FC236}">
                <a16:creationId xmlns:a16="http://schemas.microsoft.com/office/drawing/2014/main" id="{5083EA19-B726-4388-A855-F0A614D8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 descr="Hearn-Baker-cright-new">
            <a:extLst>
              <a:ext uri="{FF2B5EF4-FFF2-40B4-BE49-F238E27FC236}">
                <a16:creationId xmlns:a16="http://schemas.microsoft.com/office/drawing/2014/main" id="{00F42B2D-0DD7-4737-9A81-B33EDE435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6324600"/>
            <a:ext cx="7105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9E653F9-2A18-4798-9652-D5B883ACD4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2800"/>
              <a:t>Generalising the Bresenham midpoint approach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6C7AF1D3-753D-4478-8F7C-C97D433AA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07375" cy="525621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tr-TR" altLang="en-US" sz="1400"/>
              <a:t>				</a:t>
            </a:r>
          </a:p>
          <a:p>
            <a:pPr marL="457200" indent="-457200" eaLnBrk="1" hangingPunct="1"/>
            <a:r>
              <a:rPr lang="tr-TR" altLang="en-US"/>
              <a:t>Set up decision parameters for finding the closest pixel to the cırcumference at each sampling step</a:t>
            </a:r>
          </a:p>
          <a:p>
            <a:pPr marL="838200" lvl="1" indent="-381000" eaLnBrk="1" hangingPunct="1"/>
            <a:r>
              <a:rPr lang="tr-TR" altLang="en-US"/>
              <a:t>Avoid square root calculations by considering the squares of the pixel separation distances</a:t>
            </a:r>
          </a:p>
          <a:p>
            <a:pPr marL="457200" indent="-457200" eaLnBrk="1" hangingPunct="1"/>
            <a:r>
              <a:rPr lang="tr-TR" altLang="en-US"/>
              <a:t>Use direct comparison without squaring.  </a:t>
            </a:r>
          </a:p>
          <a:p>
            <a:pPr marL="457200" indent="-457200" eaLnBrk="1" hangingPunct="1">
              <a:buFontTx/>
              <a:buNone/>
            </a:pPr>
            <a:r>
              <a:rPr lang="tr-TR" altLang="en-US"/>
              <a:t>	Adapt the midpoint test idea: test the halfway position between pixels to determine if this midpoint is inside or outside the curve </a:t>
            </a:r>
          </a:p>
          <a:p>
            <a:pPr marL="457200" indent="-457200" eaLnBrk="1" hangingPunct="1">
              <a:buFontTx/>
              <a:buNone/>
            </a:pPr>
            <a:r>
              <a:rPr lang="tr-TR" altLang="en-US"/>
              <a:t>	This gives the </a:t>
            </a:r>
            <a:r>
              <a:rPr lang="tr-TR" altLang="en-US" b="1"/>
              <a:t>midpoint algorithm for circles</a:t>
            </a:r>
          </a:p>
          <a:p>
            <a:pPr marL="457200" indent="-457200" eaLnBrk="1" hangingPunct="1">
              <a:buFontTx/>
              <a:buNone/>
            </a:pPr>
            <a:r>
              <a:rPr lang="tr-TR" altLang="en-US"/>
              <a:t>	Can be adapted to other curves: conic sections</a:t>
            </a:r>
          </a:p>
          <a:p>
            <a:pPr marL="838200" lvl="1" indent="-381000" eaLnBrk="1" hangingPunct="1">
              <a:buFontTx/>
              <a:buNone/>
            </a:pPr>
            <a:endParaRPr lang="tr-T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C5C23FC-27FC-4791-AA91-86A58846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Eight-way Symmetry</a:t>
            </a:r>
            <a:br>
              <a:rPr lang="tr-TR" altLang="en-US" sz="2800"/>
            </a:br>
            <a:r>
              <a:rPr lang="tr-TR" altLang="en-US" sz="2800"/>
              <a:t>- </a:t>
            </a:r>
            <a:r>
              <a:rPr lang="tr-TR" altLang="en-US" sz="2400"/>
              <a:t>only one octant’s calculation needed</a:t>
            </a:r>
            <a:endParaRPr lang="en-US" altLang="en-US" sz="2400"/>
          </a:p>
        </p:txBody>
      </p:sp>
      <p:pic>
        <p:nvPicPr>
          <p:cNvPr id="62467" name="Picture 3">
            <a:extLst>
              <a:ext uri="{FF2B5EF4-FFF2-40B4-BE49-F238E27FC236}">
                <a16:creationId xmlns:a16="http://schemas.microsoft.com/office/drawing/2014/main" id="{D503E426-9FA3-43D5-919C-B72F0DAF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0938"/>
          <a:stretch>
            <a:fillRect/>
          </a:stretch>
        </p:blipFill>
        <p:spPr bwMode="auto">
          <a:xfrm>
            <a:off x="3886200" y="1676400"/>
            <a:ext cx="45720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>
            <a:extLst>
              <a:ext uri="{FF2B5EF4-FFF2-40B4-BE49-F238E27FC236}">
                <a16:creationId xmlns:a16="http://schemas.microsoft.com/office/drawing/2014/main" id="{6A6950B0-A9E4-461E-A47A-5736CD02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2000"/>
          <a:stretch>
            <a:fillRect/>
          </a:stretch>
        </p:blipFill>
        <p:spPr bwMode="auto">
          <a:xfrm>
            <a:off x="468313" y="1700213"/>
            <a:ext cx="297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1099F64-B93A-49E9-A0EE-5E17F466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95288"/>
            <a:ext cx="7650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en-US" sz="3200" b="1">
                <a:solidFill>
                  <a:srgbClr val="FF0000"/>
                </a:solidFill>
              </a:rPr>
              <a:t>The </a:t>
            </a:r>
            <a:r>
              <a:rPr lang="en-US" altLang="en-US" sz="3200" b="1">
                <a:solidFill>
                  <a:srgbClr val="FF0000"/>
                </a:solidFill>
              </a:rPr>
              <a:t>2</a:t>
            </a:r>
            <a:r>
              <a:rPr lang="en-US" altLang="en-US" sz="3200" b="1" baseline="30000">
                <a:solidFill>
                  <a:srgbClr val="FF0000"/>
                </a:solidFill>
              </a:rPr>
              <a:t>nd</a:t>
            </a:r>
            <a:r>
              <a:rPr lang="en-US" altLang="en-US" sz="3200" b="1">
                <a:solidFill>
                  <a:srgbClr val="FF0000"/>
                </a:solidFill>
              </a:rPr>
              <a:t> Octant </a:t>
            </a:r>
            <a:r>
              <a:rPr lang="tr-TR" altLang="en-US" sz="3200" b="1">
                <a:solidFill>
                  <a:srgbClr val="FF0000"/>
                </a:solidFill>
              </a:rPr>
              <a:t>is</a:t>
            </a:r>
            <a:r>
              <a:rPr lang="en-US" altLang="en-US" sz="3200" b="1">
                <a:solidFill>
                  <a:srgbClr val="FF0000"/>
                </a:solidFill>
              </a:rPr>
              <a:t> a </a:t>
            </a:r>
            <a:r>
              <a:rPr lang="tr-TR" altLang="en-US" sz="3200" b="1">
                <a:solidFill>
                  <a:srgbClr val="FF0000"/>
                </a:solidFill>
              </a:rPr>
              <a:t>g</a:t>
            </a:r>
            <a:r>
              <a:rPr lang="en-US" altLang="en-US" sz="3200" b="1">
                <a:solidFill>
                  <a:srgbClr val="FF0000"/>
                </a:solidFill>
              </a:rPr>
              <a:t>ood </a:t>
            </a:r>
            <a:r>
              <a:rPr lang="tr-TR" altLang="en-US" sz="3200" b="1">
                <a:solidFill>
                  <a:srgbClr val="FF0000"/>
                </a:solidFill>
              </a:rPr>
              <a:t>a</a:t>
            </a:r>
            <a:r>
              <a:rPr lang="en-US" altLang="en-US" sz="3200" b="1">
                <a:solidFill>
                  <a:srgbClr val="FF0000"/>
                </a:solidFill>
              </a:rPr>
              <a:t>rc</a:t>
            </a:r>
            <a:r>
              <a:rPr lang="tr-TR" altLang="en-US" sz="3200" b="1">
                <a:solidFill>
                  <a:srgbClr val="FF0000"/>
                </a:solidFill>
              </a:rPr>
              <a:t> to draw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0F04099-6FDB-4B04-8F0D-68E1262A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57338"/>
            <a:ext cx="81026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It is a </a:t>
            </a:r>
            <a:r>
              <a:rPr lang="tr-TR" altLang="en-US" sz="2800"/>
              <a:t>well-defined </a:t>
            </a:r>
            <a:r>
              <a:rPr lang="en-US" altLang="en-US" sz="2800"/>
              <a:t>function in this domain</a:t>
            </a:r>
          </a:p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/>
              <a:t>single-valued</a:t>
            </a:r>
          </a:p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/>
              <a:t>no vertical tangents:  </a:t>
            </a:r>
            <a:r>
              <a:rPr lang="en-US" altLang="en-US" sz="3200">
                <a:latin typeface="Euclid" pitchFamily="18" charset="0"/>
                <a:cs typeface="Arial" panose="020B0604020202020204" pitchFamily="34" charset="0"/>
              </a:rPr>
              <a:t>|</a:t>
            </a:r>
            <a:r>
              <a:rPr lang="en-US" altLang="en-US" sz="3200" i="1">
                <a:latin typeface="Times New Roman" panose="02020603050405020304" pitchFamily="18" charset="0"/>
              </a:rPr>
              <a:t>slope</a:t>
            </a:r>
            <a:r>
              <a:rPr lang="en-US" altLang="en-US" sz="3200">
                <a:latin typeface="Euclid" pitchFamily="18" charset="0"/>
                <a:cs typeface="Arial" panose="020B0604020202020204" pitchFamily="34" charset="0"/>
              </a:rPr>
              <a:t>|</a:t>
            </a:r>
            <a:r>
              <a:rPr lang="en-US" altLang="en-US" sz="3200"/>
              <a:t> </a:t>
            </a:r>
            <a:r>
              <a:rPr lang="en-US" altLang="en-US" sz="2800">
                <a:sym typeface="Euclid Symbol" pitchFamily="18" charset="2"/>
              </a:rPr>
              <a:t></a:t>
            </a:r>
            <a:r>
              <a:rPr lang="en-US" altLang="en-US" sz="3200">
                <a:sym typeface="Euclid Symbol" pitchFamily="18" charset="2"/>
              </a:rPr>
              <a:t> </a:t>
            </a:r>
            <a:r>
              <a:rPr lang="en-US" altLang="en-US" sz="3200">
                <a:latin typeface="Times New Roman" panose="02020603050405020304" pitchFamily="18" charset="0"/>
                <a:sym typeface="Euclid Symbol" pitchFamily="18" charset="2"/>
              </a:rPr>
              <a:t>1</a:t>
            </a:r>
          </a:p>
          <a:p>
            <a:pPr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/>
              <a:t>Lends itself to </a:t>
            </a:r>
            <a:r>
              <a:rPr lang="tr-TR" altLang="en-US" sz="2800"/>
              <a:t>the midpoint approach</a:t>
            </a:r>
            <a:endParaRPr lang="en-US" altLang="en-US" sz="2800"/>
          </a:p>
          <a:p>
            <a:pPr lvl="1" algn="l" eaLnBrk="1" hangingPunct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/>
              <a:t>only need consider </a:t>
            </a:r>
            <a:r>
              <a:rPr lang="en-US" altLang="en-US" sz="2800" i="1">
                <a:latin typeface="Times New Roman" panose="02020603050405020304" pitchFamily="18" charset="0"/>
              </a:rPr>
              <a:t>E</a:t>
            </a:r>
            <a:r>
              <a:rPr lang="en-US" altLang="en-US" sz="2400"/>
              <a:t> or </a:t>
            </a:r>
            <a:r>
              <a:rPr lang="en-US" altLang="en-US" sz="2800" i="1">
                <a:latin typeface="Times New Roman" panose="02020603050405020304" pitchFamily="18" charset="0"/>
              </a:rPr>
              <a:t>SE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r>
              <a:rPr lang="tr-TR" altLang="en-US" sz="2400"/>
              <a:t>Implicit formulation   </a:t>
            </a:r>
            <a:r>
              <a:rPr lang="en-US" altLang="en-US" sz="2400"/>
              <a:t>   </a:t>
            </a:r>
            <a:r>
              <a:rPr lang="en-US" altLang="en-US" sz="3200" i="1">
                <a:latin typeface="Times New Roman" panose="02020603050405020304" pitchFamily="18" charset="0"/>
              </a:rPr>
              <a:t>F</a:t>
            </a:r>
            <a:r>
              <a:rPr lang="en-US" altLang="en-US" sz="3200">
                <a:latin typeface="Times New Roman" panose="02020603050405020304" pitchFamily="18" charset="0"/>
              </a:rPr>
              <a:t>(</a:t>
            </a:r>
            <a:r>
              <a:rPr lang="en-US" altLang="en-US" sz="3200" i="1">
                <a:latin typeface="Times New Roman" panose="02020603050405020304" pitchFamily="18" charset="0"/>
              </a:rPr>
              <a:t>x,y</a:t>
            </a:r>
            <a:r>
              <a:rPr lang="en-US" altLang="en-US" sz="3200">
                <a:latin typeface="Times New Roman" panose="02020603050405020304" pitchFamily="18" charset="0"/>
              </a:rPr>
              <a:t>) </a:t>
            </a:r>
            <a:r>
              <a:rPr lang="en-US" altLang="en-US" sz="2800" i="1">
                <a:latin typeface="Georgia" panose="02040502050405020303" pitchFamily="18" charset="0"/>
              </a:rPr>
              <a:t>=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en-US" altLang="en-US" sz="3600" i="1">
                <a:latin typeface="Times New Roman" panose="02020603050405020304" pitchFamily="18" charset="0"/>
              </a:rPr>
              <a:t>x</a:t>
            </a:r>
            <a:r>
              <a:rPr lang="en-US" altLang="en-US" sz="600" i="1">
                <a:latin typeface="Times New Roman" panose="02020603050405020304" pitchFamily="18" charset="0"/>
              </a:rPr>
              <a:t> </a:t>
            </a:r>
            <a:r>
              <a:rPr lang="en-US" altLang="en-US" sz="3200" baseline="30000"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</a:rPr>
              <a:t> + </a:t>
            </a:r>
            <a:r>
              <a:rPr lang="en-US" altLang="en-US" sz="3600" i="1">
                <a:latin typeface="Times New Roman" panose="02020603050405020304" pitchFamily="18" charset="0"/>
              </a:rPr>
              <a:t>y</a:t>
            </a:r>
            <a:r>
              <a:rPr lang="en-US" altLang="en-US" sz="600" i="1">
                <a:latin typeface="Times New Roman" panose="02020603050405020304" pitchFamily="18" charset="0"/>
              </a:rPr>
              <a:t>  </a:t>
            </a:r>
            <a:r>
              <a:rPr lang="en-US" altLang="en-US" sz="3200" baseline="30000"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</a:rPr>
              <a:t> – </a:t>
            </a:r>
            <a:r>
              <a:rPr lang="en-US" altLang="en-US" sz="3600" i="1">
                <a:latin typeface="Times New Roman" panose="02020603050405020304" pitchFamily="18" charset="0"/>
              </a:rPr>
              <a:t>r </a:t>
            </a:r>
            <a:r>
              <a:rPr lang="en-US" altLang="en-US" sz="600" i="1">
                <a:latin typeface="Times New Roman" panose="02020603050405020304" pitchFamily="18" charset="0"/>
              </a:rPr>
              <a:t> </a:t>
            </a:r>
            <a:r>
              <a:rPr lang="en-US" altLang="en-US" sz="3200" baseline="30000">
                <a:latin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endParaRPr lang="tr-TR" altLang="en-US" sz="3200">
              <a:latin typeface="Times New Roman" panose="02020603050405020304" pitchFamily="18" charset="0"/>
            </a:endParaRP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000"/>
              <a:t>For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 </a:t>
            </a:r>
            <a:r>
              <a:rPr lang="en-US" altLang="en-US" sz="2000"/>
              <a:t>on the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2000"/>
              <a:t>circle,   </a:t>
            </a: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</a:t>
            </a:r>
            <a:r>
              <a:rPr lang="en-US" altLang="en-US" sz="2400" i="1">
                <a:latin typeface="Georgia" panose="02040502050405020303" pitchFamily="18" charset="0"/>
              </a:rPr>
              <a:t>=</a:t>
            </a:r>
            <a:r>
              <a:rPr lang="en-US" altLang="en-US" sz="2800">
                <a:latin typeface="Times New Roman" panose="02020603050405020304" pitchFamily="18" charset="0"/>
              </a:rPr>
              <a:t> 0</a:t>
            </a:r>
            <a:endParaRPr lang="tr-TR" altLang="en-US" sz="2800">
              <a:latin typeface="Times New Roman" panose="02020603050405020304" pitchFamily="18" charset="0"/>
            </a:endParaRP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 &gt;  0   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 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Outside</a:t>
            </a:r>
            <a:endParaRPr lang="tr-TR" altLang="en-US" sz="2400" i="1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i="1">
                <a:latin typeface="Times New Roman" panose="02020603050405020304" pitchFamily="18" charset="0"/>
              </a:rPr>
              <a:t>F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 </a:t>
            </a:r>
            <a:r>
              <a:rPr lang="tr-TR" altLang="en-US" sz="2800">
                <a:latin typeface="Times New Roman" panose="02020603050405020304" pitchFamily="18" charset="0"/>
              </a:rPr>
              <a:t>&lt;</a:t>
            </a:r>
            <a:r>
              <a:rPr lang="en-US" altLang="en-US" sz="2800">
                <a:latin typeface="Times New Roman" panose="02020603050405020304" pitchFamily="18" charset="0"/>
              </a:rPr>
              <a:t>  0   </a:t>
            </a:r>
            <a:r>
              <a:rPr lang="en-US" alt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   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en-US" altLang="en-US" sz="2800" i="1">
                <a:latin typeface="Times New Roman" panose="02020603050405020304" pitchFamily="18" charset="0"/>
              </a:rPr>
              <a:t>x,y</a:t>
            </a:r>
            <a:r>
              <a:rPr lang="en-US" altLang="en-US" sz="2800">
                <a:latin typeface="Times New Roman" panose="02020603050405020304" pitchFamily="18" charset="0"/>
              </a:rPr>
              <a:t>)  </a:t>
            </a: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Inside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Özel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Özel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Özel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Özel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Özel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761</Words>
  <Application>Microsoft Office PowerPoint</Application>
  <PresentationFormat>On-screen Show (4:3)</PresentationFormat>
  <Paragraphs>101</Paragraphs>
  <Slides>23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Angsana New</vt:lpstr>
      <vt:lpstr>Arial</vt:lpstr>
      <vt:lpstr>Calibri</vt:lpstr>
      <vt:lpstr>Euclid</vt:lpstr>
      <vt:lpstr>Georgia</vt:lpstr>
      <vt:lpstr>Tahoma</vt:lpstr>
      <vt:lpstr>Times New Roman</vt:lpstr>
      <vt:lpstr>Özel Tasarım</vt:lpstr>
      <vt:lpstr>Office Theme</vt:lpstr>
      <vt:lpstr>Equation</vt:lpstr>
      <vt:lpstr>Denklem</vt:lpstr>
      <vt:lpstr>PowerPoint Presentation</vt:lpstr>
      <vt:lpstr>PowerPoint Presentation</vt:lpstr>
      <vt:lpstr>Scan Converting Circles</vt:lpstr>
      <vt:lpstr>Scan Converting Circles</vt:lpstr>
      <vt:lpstr>Scan Converting Circles</vt:lpstr>
      <vt:lpstr>PowerPoint Presentation</vt:lpstr>
      <vt:lpstr>Generalising the Bresenham midpoint approach</vt:lpstr>
      <vt:lpstr>Eight-way Symmetry - only one octant’s calculation needed</vt:lpstr>
      <vt:lpstr>PowerPoint Presentation</vt:lpstr>
      <vt:lpstr>Choose E or SE</vt:lpstr>
      <vt:lpstr>F (M)  &gt;=  0      SE</vt:lpstr>
      <vt:lpstr>F (M)  &lt;  0      E</vt:lpstr>
      <vt:lpstr>Decision Variable  p     </vt:lpstr>
      <vt:lpstr>PowerPoint Presentation</vt:lpstr>
      <vt:lpstr>Assuming we have just plotted point at (xk,yk)  we determine whether move E or SE by evaluating the circle function at the midpoint between the two candidate pixel positions</vt:lpstr>
      <vt:lpstr>PowerPoint Presentation</vt:lpstr>
      <vt:lpstr>PowerPoint Presentation</vt:lpstr>
      <vt:lpstr>PowerPoint Presentation</vt:lpstr>
      <vt:lpstr>PowerPoint Presentation</vt:lpstr>
      <vt:lpstr>Midpoint Circle Algorithm (cont.)</vt:lpstr>
      <vt:lpstr>Midpoint Circle Algorithm (cont.)</vt:lpstr>
      <vt:lpstr>PowerPoint Presentation</vt:lpstr>
      <vt:lpstr>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El-Said</dc:creator>
  <cp:lastModifiedBy>Mohammed El-Said</cp:lastModifiedBy>
  <cp:revision>8</cp:revision>
  <dcterms:created xsi:type="dcterms:W3CDTF">2020-03-03T23:23:31Z</dcterms:created>
  <dcterms:modified xsi:type="dcterms:W3CDTF">2023-02-11T16:58:42Z</dcterms:modified>
</cp:coreProperties>
</file>